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3449" r:id="rId4"/>
    <p:sldId id="3450" r:id="rId5"/>
    <p:sldId id="3452" r:id="rId6"/>
    <p:sldId id="3451" r:id="rId7"/>
    <p:sldId id="3453" r:id="rId8"/>
    <p:sldId id="260" r:id="rId9"/>
    <p:sldId id="3454" r:id="rId10"/>
  </p:sldIdLst>
  <p:sldSz cx="12192000" cy="6858000"/>
  <p:notesSz cx="6858000" cy="9144000"/>
  <p:embeddedFontLst>
    <p:embeddedFont>
      <p:font typeface="Poppins SemiBold" panose="020B0604020202020204" charset="0"/>
      <p:bold r:id="rId12"/>
      <p:boldItalic r:id="rId13"/>
    </p:embeddedFont>
    <p:embeddedFont>
      <p:font typeface="Open Sans Light" panose="020B060402020202020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Ejemplos%20INFORMES%20PQR\INFORME%20PQRSD%20ITP%20ABRIL%202022\PORCENTAJE%20INFORME%20PQRSD%20%20ABRIL%202022.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Ejemplos%20INFORMES%20PQR\INFORME%20PQRSD%20ITP%20ABRIL%202022\PORCENTAJE%20INFORME%20PQRSD%20%20ABRIL%202022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INFORMES%20ATENCION%20AL%20USUARIO%20ITP%20VIGENCIA%202022\INFORME%20PQRSD%20ITP%20ABRIL%202022\PORCENTAJE%20INFORME%20PQRSD%20%20ABRIL%202022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CANALES DE ATENCIÓN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ABRIL'!$F$10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ABRIL'!$G$10:$H$10</c:f>
              <c:numCache>
                <c:formatCode>0%</c:formatCode>
                <c:ptCount val="2"/>
                <c:pt idx="0" formatCode="General">
                  <c:v>103</c:v>
                </c:pt>
                <c:pt idx="1">
                  <c:v>0.26410256410256411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A-4E68-9824-9DE12B1C2655}"/>
            </c:ext>
          </c:extLst>
        </c:ser>
        <c:ser>
          <c:idx val="1"/>
          <c:order val="1"/>
          <c:tx>
            <c:strRef>
              <c:f>'total canales de comu ABRIL'!$F$11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ABRIL'!$G$11:$H$11</c:f>
              <c:numCache>
                <c:formatCode>0%</c:formatCode>
                <c:ptCount val="2"/>
                <c:pt idx="0" formatCode="General">
                  <c:v>227</c:v>
                </c:pt>
                <c:pt idx="1">
                  <c:v>0.58205128205128209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A-4E68-9824-9DE12B1C2655}"/>
            </c:ext>
          </c:extLst>
        </c:ser>
        <c:ser>
          <c:idx val="2"/>
          <c:order val="2"/>
          <c:tx>
            <c:strRef>
              <c:f>'total canales de comu ABRIL'!$F$12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ABRIL'!$G$12:$H$12</c:f>
              <c:numCache>
                <c:formatCode>0%</c:formatCode>
                <c:ptCount val="2"/>
                <c:pt idx="0" formatCode="General">
                  <c:v>60</c:v>
                </c:pt>
                <c:pt idx="1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A-4E68-9824-9DE12B1C2655}"/>
            </c:ext>
          </c:extLst>
        </c:ser>
        <c:ser>
          <c:idx val="3"/>
          <c:order val="3"/>
          <c:tx>
            <c:strRef>
              <c:f>'total canales de comu ABRIL'!$F$13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canales de comu ABRIL'!$G$9:$H$9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ABRIL'!$G$13:$H$13</c:f>
              <c:numCache>
                <c:formatCode>0%</c:formatCode>
                <c:ptCount val="2"/>
                <c:pt idx="0" formatCode="General">
                  <c:v>390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5A-4E68-9824-9DE12B1C2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'canales de comun virtual ABRIL'!$G$9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ABRIL'!$G$10:$G$12</c:f>
              <c:numCache>
                <c:formatCode>General</c:formatCode>
                <c:ptCount val="3"/>
                <c:pt idx="0">
                  <c:v>225</c:v>
                </c:pt>
                <c:pt idx="1">
                  <c:v>2</c:v>
                </c:pt>
                <c:pt idx="2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6-4830-B9A4-4D3B89652294}"/>
            </c:ext>
          </c:extLst>
        </c:ser>
        <c:ser>
          <c:idx val="1"/>
          <c:order val="1"/>
          <c:tx>
            <c:strRef>
              <c:f>'canales de comun virtual ABRIL'!$H$9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6-4830-B9A4-4D3B896522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26560"/>
        <c:axId val="-217037984"/>
        <c:axId val="0"/>
      </c:bar3D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41</c:v>
                </c:pt>
                <c:pt idx="1">
                  <c:v>46</c:v>
                </c:pt>
                <c:pt idx="2">
                  <c:v>16</c:v>
                </c:pt>
                <c:pt idx="3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1-4092-B0A5-C84514EE4903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0.39805825242718446</c:v>
                </c:pt>
                <c:pt idx="1">
                  <c:v>0.44660194174757284</c:v>
                </c:pt>
                <c:pt idx="2">
                  <c:v>0.1553398058252427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1-4092-B0A5-C84514EE49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 </a:t>
            </a:r>
          </a:p>
        </c:rich>
      </c:tx>
      <c:layout>
        <c:manualLayout>
          <c:xMode val="edge"/>
          <c:yMode val="edge"/>
          <c:x val="0.30508469039122227"/>
          <c:y val="3.2324793122093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ABRIL  2022'!$G$9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ABRIL  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ABRIL  2022'!$G$10:$G$16</c:f>
              <c:numCache>
                <c:formatCode>0</c:formatCode>
                <c:ptCount val="7"/>
                <c:pt idx="0">
                  <c:v>14</c:v>
                </c:pt>
                <c:pt idx="1">
                  <c:v>155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D-4ED5-93E0-99B9C5C76117}"/>
            </c:ext>
          </c:extLst>
        </c:ser>
        <c:ser>
          <c:idx val="1"/>
          <c:order val="1"/>
          <c:tx>
            <c:strRef>
              <c:f>'tipos pqrs ABRIL  2022'!$H$9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ABRIL  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ABRIL  2022'!$H$10:$H$16</c:f>
              <c:numCache>
                <c:formatCode>0%</c:formatCode>
                <c:ptCount val="7"/>
                <c:pt idx="0">
                  <c:v>6.1135371179039298E-2</c:v>
                </c:pt>
                <c:pt idx="1">
                  <c:v>0.67685589519650657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0.26200873362445415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D-4ED5-93E0-99B9C5C76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SIN ATENDER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val>
            <c:numRef>
              <c:f>'Peticiones por dependencia'!$G$10:$G$23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F-4700-9164-95E48D4DF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684303488"/>
        <c:axId val="-1684294784"/>
        <c:axId val="-212777232"/>
      </c:bar3DChart>
      <c:catAx>
        <c:axId val="-16843034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84294784"/>
        <c:crosses val="autoZero"/>
        <c:auto val="1"/>
        <c:lblAlgn val="ctr"/>
        <c:lblOffset val="100"/>
        <c:noMultiLvlLbl val="0"/>
      </c:catAx>
      <c:valAx>
        <c:axId val="-168429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84303488"/>
        <c:crosses val="autoZero"/>
        <c:crossBetween val="between"/>
      </c:valAx>
      <c:serAx>
        <c:axId val="-212777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6842947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0.37083</cdr:x>
      <cdr:y>0.86446</cdr:y>
    </cdr:from>
    <cdr:to>
      <cdr:x>0.58419</cdr:x>
      <cdr:y>0.93965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95450" y="2733675"/>
          <a:ext cx="975445" cy="23776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tp.edu.co" TargetMode="External"/><Relationship Id="rId7" Type="http://schemas.openxmlformats.org/officeDocument/2006/relationships/chart" Target="../charts/chart3.xml"/><Relationship Id="rId2" Type="http://schemas.openxmlformats.org/officeDocument/2006/relationships/hyperlink" Target="mailto:atencionalusuario@itp.edu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7393" y="413238"/>
            <a:ext cx="52314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Informe de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Peticiones, Quejas,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Reclamos,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(PQRSD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Abril/2022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" y="2181364"/>
            <a:ext cx="4248727" cy="4018756"/>
          </a:xfrm>
          <a:prstGeom prst="rect">
            <a:avLst/>
          </a:prstGeom>
        </p:spPr>
      </p:pic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199" y="261352"/>
            <a:ext cx="8662004" cy="238827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/>
              <a:t>          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El </a:t>
            </a:r>
            <a:r>
              <a:rPr lang="es-CO" dirty="0"/>
              <a:t>presente documento corresponde al Informe de Peticiones, Quejas,</a:t>
            </a:r>
          </a:p>
          <a:p>
            <a:pPr algn="just"/>
            <a:r>
              <a:rPr lang="es-CO" dirty="0" smtClean="0"/>
              <a:t>             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</a:t>
            </a:r>
            <a:endParaRPr lang="es-CO" dirty="0"/>
          </a:p>
          <a:p>
            <a:pPr algn="just"/>
            <a:r>
              <a:rPr lang="es-CO" dirty="0" smtClean="0"/>
              <a:t>              Oficina de atención al usuario del Instituto Tecnológico del Putumayo </a:t>
            </a:r>
            <a:endParaRPr lang="es-CO" dirty="0"/>
          </a:p>
          <a:p>
            <a:pPr algn="just"/>
            <a:r>
              <a:rPr lang="es-CO" dirty="0" smtClean="0"/>
              <a:t>              Correspondiente al mes de abril de 2022.</a:t>
            </a:r>
            <a:r>
              <a:rPr lang="es-CO" dirty="0"/>
              <a:t>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 De </a:t>
            </a:r>
            <a:r>
              <a:rPr lang="es-CO" dirty="0"/>
              <a:t>acuerdo con los datos </a:t>
            </a:r>
            <a:r>
              <a:rPr lang="es-CO" dirty="0" smtClean="0"/>
              <a:t>arrojados por </a:t>
            </a:r>
            <a:r>
              <a:rPr lang="es-CO" dirty="0"/>
              <a:t>los canales de </a:t>
            </a:r>
            <a:r>
              <a:rPr lang="es-CO" dirty="0" smtClean="0"/>
              <a:t>atención, 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durante </a:t>
            </a:r>
            <a:r>
              <a:rPr lang="es-CO" dirty="0"/>
              <a:t>en el mes de </a:t>
            </a:r>
            <a:r>
              <a:rPr lang="es-CO" dirty="0" smtClean="0"/>
              <a:t>abril, </a:t>
            </a:r>
            <a:r>
              <a:rPr lang="es-CO" dirty="0"/>
              <a:t>se </a:t>
            </a:r>
            <a:r>
              <a:rPr lang="es-CO" dirty="0">
                <a:solidFill>
                  <a:schemeClr val="tx1"/>
                </a:solidFill>
              </a:rPr>
              <a:t>recibieron </a:t>
            </a:r>
            <a:r>
              <a:rPr lang="es-CO" dirty="0" smtClean="0">
                <a:solidFill>
                  <a:schemeClr val="tx1"/>
                </a:solidFill>
              </a:rPr>
              <a:t>(390) </a:t>
            </a:r>
            <a:r>
              <a:rPr lang="es-CO" dirty="0" smtClean="0"/>
              <a:t>PQRSD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garantizando el registro del 100% y </a:t>
            </a:r>
            <a:r>
              <a:rPr lang="es-CO" dirty="0"/>
              <a:t>teniendo en cuenta lo reportado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les </a:t>
            </a:r>
            <a:r>
              <a:rPr lang="es-CO" dirty="0"/>
              <a:t>fue asignado </a:t>
            </a:r>
            <a:r>
              <a:rPr lang="es-CO" dirty="0" smtClean="0"/>
              <a:t>su </a:t>
            </a:r>
            <a:r>
              <a:rPr lang="es-CO" dirty="0"/>
              <a:t>trámite, </a:t>
            </a:r>
            <a:r>
              <a:rPr lang="es-CO" dirty="0" smtClean="0"/>
              <a:t>no se negó </a:t>
            </a:r>
            <a:r>
              <a:rPr lang="es-CO" dirty="0"/>
              <a:t>el acceso a ninguna de ellas.</a:t>
            </a:r>
          </a:p>
          <a:p>
            <a:pPr algn="just"/>
            <a:r>
              <a:rPr lang="es-CO" dirty="0" smtClean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987" y="387927"/>
            <a:ext cx="944097" cy="2111393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59884E-D2C2-41FD-80B7-6949F84F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18" y="261353"/>
            <a:ext cx="1906177" cy="2015660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7BDE64C-E863-4924-9424-BCF2EDFB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512" y="526517"/>
            <a:ext cx="1529529" cy="1464920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2554987" y="80749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5906102" y="3798327"/>
            <a:ext cx="6270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72" y="2719470"/>
            <a:ext cx="3236442" cy="2942543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579134" y="3630709"/>
            <a:ext cx="31231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615134"/>
              </p:ext>
            </p:extLst>
          </p:nvPr>
        </p:nvGraphicFramePr>
        <p:xfrm>
          <a:off x="4570842" y="2842613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8" y="67074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9" y="385476"/>
            <a:ext cx="10601725" cy="2670034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618326"/>
            <a:ext cx="973683" cy="2204334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790098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C74189-4BAA-4563-9537-543388EA0EB0}"/>
              </a:ext>
            </a:extLst>
          </p:cNvPr>
          <p:cNvSpPr txBox="1">
            <a:spLocks/>
          </p:cNvSpPr>
          <p:nvPr/>
        </p:nvSpPr>
        <p:spPr>
          <a:xfrm>
            <a:off x="5243525" y="504685"/>
            <a:ext cx="3317730" cy="2585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0"/>
              </a:spcBef>
            </a:pPr>
            <a:r>
              <a:rPr lang="es-ES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1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2975" y="99356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28" y="3152277"/>
            <a:ext cx="10601726" cy="2779098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6198" y="3313538"/>
            <a:ext cx="937937" cy="2376188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6" y="365405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46" y="3845686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12590" y="4042249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655476" y="439694"/>
            <a:ext cx="4541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El 40% de la comunicación vía telefonía celular, corresponde a las llamadas recibidas, donde se brindó información tendiente a las fechas de segundos parciales del 25 de abril al 05 de mayo de 2022, consulta de la fecha de la semana de receso Semana Santa del 11/abril al 13/abril/2022 y cancelación de unidades de formación con fecha hasta el </a:t>
            </a:r>
            <a:r>
              <a:rPr lang="es-CO" sz="1200" dirty="0" smtClean="0"/>
              <a:t>04/abril/2022.. </a:t>
            </a:r>
            <a:endParaRPr lang="es-CO" sz="1200" dirty="0"/>
          </a:p>
        </p:txBody>
      </p:sp>
      <p:sp>
        <p:nvSpPr>
          <p:cNvPr id="31" name="Rectángulo 30"/>
          <p:cNvSpPr/>
          <p:nvPr/>
        </p:nvSpPr>
        <p:spPr>
          <a:xfrm>
            <a:off x="5715291" y="3267206"/>
            <a:ext cx="3702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 smtClean="0"/>
              <a:t>Se </a:t>
            </a:r>
            <a:r>
              <a:rPr lang="es-CO" sz="1200" dirty="0"/>
              <a:t>evidencia en el mes de </a:t>
            </a:r>
            <a:r>
              <a:rPr lang="es-CO" sz="1200" dirty="0" smtClean="0"/>
              <a:t>Abril en </a:t>
            </a:r>
            <a:r>
              <a:rPr lang="es-CO" sz="1200" dirty="0"/>
              <a:t>los correo </a:t>
            </a:r>
            <a:r>
              <a:rPr lang="es-CO" sz="1200" dirty="0" smtClean="0"/>
              <a:t>electrónicos institucionales </a:t>
            </a:r>
            <a:r>
              <a:rPr lang="es-CO" sz="1200" u="sng" dirty="0" smtClean="0">
                <a:hlinkClick r:id="rId2"/>
              </a:rPr>
              <a:t>atencionalusuario@itp.edu.co</a:t>
            </a:r>
            <a:r>
              <a:rPr lang="es-CO" sz="1200" dirty="0" smtClean="0"/>
              <a:t> </a:t>
            </a:r>
            <a:r>
              <a:rPr lang="es-CO" sz="1200" dirty="0"/>
              <a:t>se recibieron </a:t>
            </a:r>
            <a:r>
              <a:rPr lang="es-CO" sz="1200" dirty="0" smtClean="0"/>
              <a:t>227 </a:t>
            </a:r>
            <a:r>
              <a:rPr lang="es-CO" sz="1200" dirty="0"/>
              <a:t>PQRSD y </a:t>
            </a:r>
            <a:r>
              <a:rPr lang="es-CO" sz="1200" dirty="0" smtClean="0"/>
              <a:t>en </a:t>
            </a:r>
            <a:r>
              <a:rPr lang="es-CO" sz="1200" u="sng" dirty="0" smtClean="0">
                <a:hlinkClick r:id="rId3"/>
              </a:rPr>
              <a:t>notificacionesjudiciales@itp.edu.co</a:t>
            </a:r>
            <a:r>
              <a:rPr lang="es-CO" sz="1200" dirty="0" smtClean="0"/>
              <a:t>  </a:t>
            </a:r>
            <a:r>
              <a:rPr lang="es-CO" sz="1200" dirty="0"/>
              <a:t>se recibió </a:t>
            </a:r>
            <a:r>
              <a:rPr lang="es-CO" sz="1200" dirty="0" smtClean="0"/>
              <a:t>2 </a:t>
            </a:r>
            <a:r>
              <a:rPr lang="es-CO" sz="1200" dirty="0" smtClean="0"/>
              <a:t>PQRSD así</a:t>
            </a:r>
            <a:r>
              <a:rPr lang="es-CO" sz="1200" dirty="0" smtClean="0"/>
              <a:t>: </a:t>
            </a:r>
            <a:r>
              <a:rPr lang="es-CO" sz="1200" dirty="0"/>
              <a:t>  Notificación derecho de petición y </a:t>
            </a:r>
            <a:r>
              <a:rPr lang="es-CO" sz="1200" dirty="0" smtClean="0"/>
              <a:t>Notificación Medida Cautelar Proceso 2022-00133</a:t>
            </a:r>
            <a:endParaRPr lang="es-CO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172" y="1646083"/>
            <a:ext cx="3944194" cy="1259600"/>
          </a:xfrm>
          <a:prstGeom prst="rect">
            <a:avLst/>
          </a:prstGeom>
        </p:spPr>
      </p:pic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873214"/>
              </p:ext>
            </p:extLst>
          </p:nvPr>
        </p:nvGraphicFramePr>
        <p:xfrm>
          <a:off x="1406631" y="3124975"/>
          <a:ext cx="4343401" cy="26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143" y="4725952"/>
            <a:ext cx="4445044" cy="1018400"/>
          </a:xfrm>
          <a:prstGeom prst="rect">
            <a:avLst/>
          </a:prstGeom>
        </p:spPr>
      </p:pic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136800"/>
              </p:ext>
            </p:extLst>
          </p:nvPr>
        </p:nvGraphicFramePr>
        <p:xfrm>
          <a:off x="1245315" y="478353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CBE94ECF-D8EB-43AB-9E04-F7BAFD2CA675}"/>
              </a:ext>
            </a:extLst>
          </p:cNvPr>
          <p:cNvSpPr txBox="1"/>
          <p:nvPr/>
        </p:nvSpPr>
        <p:spPr>
          <a:xfrm>
            <a:off x="1147876" y="265309"/>
            <a:ext cx="890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PQRSD </a:t>
            </a:r>
          </a:p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recibidas por modalidad de petición  </a:t>
            </a:r>
            <a:endParaRPr lang="es-ES" sz="20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55641" y="1134741"/>
            <a:ext cx="3287160" cy="1716761"/>
            <a:chOff x="780907" y="1917832"/>
            <a:chExt cx="3287160" cy="171676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CC54A79-6517-4AD0-A7EF-0568FBC5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163" y="1917832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A2E50C-38B2-4E39-B969-A9AC3BC4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07" y="1950359"/>
              <a:ext cx="878256" cy="1168841"/>
            </a:xfrm>
            <a:custGeom>
              <a:avLst/>
              <a:gdLst>
                <a:gd name="T0" fmla="*/ 1785 w 1786"/>
                <a:gd name="T1" fmla="*/ 2218 h 2379"/>
                <a:gd name="T2" fmla="*/ 1785 w 1786"/>
                <a:gd name="T3" fmla="*/ 2218 h 2379"/>
                <a:gd name="T4" fmla="*/ 1189 w 1786"/>
                <a:gd name="T5" fmla="*/ 2378 h 2379"/>
                <a:gd name="T6" fmla="*/ 1189 w 1786"/>
                <a:gd name="T7" fmla="*/ 2378 h 2379"/>
                <a:gd name="T8" fmla="*/ 0 w 1786"/>
                <a:gd name="T9" fmla="*/ 1189 h 2379"/>
                <a:gd name="T10" fmla="*/ 0 w 1786"/>
                <a:gd name="T11" fmla="*/ 1189 h 2379"/>
                <a:gd name="T12" fmla="*/ 1189 w 1786"/>
                <a:gd name="T13" fmla="*/ 0 h 2379"/>
                <a:gd name="T14" fmla="*/ 1189 w 1786"/>
                <a:gd name="T15" fmla="*/ 0 h 2379"/>
                <a:gd name="T16" fmla="*/ 1785 w 1786"/>
                <a:gd name="T17" fmla="*/ 160 h 2379"/>
                <a:gd name="T18" fmla="*/ 1785 w 1786"/>
                <a:gd name="T19" fmla="*/ 221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6" h="2379">
                  <a:moveTo>
                    <a:pt x="1785" y="2218"/>
                  </a:moveTo>
                  <a:lnTo>
                    <a:pt x="1785" y="2218"/>
                  </a:lnTo>
                  <a:cubicBezTo>
                    <a:pt x="1612" y="2316"/>
                    <a:pt x="1403" y="2378"/>
                    <a:pt x="1189" y="2378"/>
                  </a:cubicBezTo>
                  <a:lnTo>
                    <a:pt x="1189" y="2378"/>
                  </a:lnTo>
                  <a:cubicBezTo>
                    <a:pt x="532" y="2378"/>
                    <a:pt x="0" y="1846"/>
                    <a:pt x="0" y="1189"/>
                  </a:cubicBezTo>
                  <a:lnTo>
                    <a:pt x="0" y="1189"/>
                  </a:lnTo>
                  <a:cubicBezTo>
                    <a:pt x="0" y="532"/>
                    <a:pt x="532" y="0"/>
                    <a:pt x="1189" y="0"/>
                  </a:cubicBezTo>
                  <a:lnTo>
                    <a:pt x="1189" y="0"/>
                  </a:lnTo>
                  <a:cubicBezTo>
                    <a:pt x="1406" y="0"/>
                    <a:pt x="1610" y="59"/>
                    <a:pt x="1785" y="160"/>
                  </a:cubicBezTo>
                  <a:lnTo>
                    <a:pt x="1785" y="22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ABB8CDE-52B6-4869-943A-E9A31A1A0B9F}"/>
                </a:ext>
              </a:extLst>
            </p:cNvPr>
            <p:cNvSpPr txBox="1"/>
            <p:nvPr/>
          </p:nvSpPr>
          <p:spPr>
            <a:xfrm>
              <a:off x="1027491" y="2199131"/>
              <a:ext cx="505268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7E8788B-BB4B-4B6B-90BC-C204B2AAD379}"/>
                </a:ext>
              </a:extLst>
            </p:cNvPr>
            <p:cNvSpPr txBox="1">
              <a:spLocks/>
            </p:cNvSpPr>
            <p:nvPr/>
          </p:nvSpPr>
          <p:spPr>
            <a:xfrm>
              <a:off x="1938930" y="2532709"/>
              <a:ext cx="1854658" cy="8771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PETICIONES DE </a:t>
              </a:r>
              <a:r>
                <a:rPr lang="es-CO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INFORMACION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kumimoji="0" lang="es-C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14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6%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47EE9595-8053-4D3F-B95C-8C3F830B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241" y="1169669"/>
            <a:ext cx="2408904" cy="171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493ED3D-50FF-4D52-8C34-6A1D5377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68" y="1355371"/>
            <a:ext cx="587672" cy="1175345"/>
          </a:xfrm>
          <a:custGeom>
            <a:avLst/>
            <a:gdLst>
              <a:gd name="T0" fmla="*/ 1194 w 1195"/>
              <a:gd name="T1" fmla="*/ 2388 h 2389"/>
              <a:gd name="T2" fmla="*/ 1194 w 1195"/>
              <a:gd name="T3" fmla="*/ 2388 h 2389"/>
              <a:gd name="T4" fmla="*/ 0 w 1195"/>
              <a:gd name="T5" fmla="*/ 1194 h 2389"/>
              <a:gd name="T6" fmla="*/ 0 w 1195"/>
              <a:gd name="T7" fmla="*/ 1194 h 2389"/>
              <a:gd name="T8" fmla="*/ 1194 w 1195"/>
              <a:gd name="T9" fmla="*/ 0 h 2389"/>
              <a:gd name="T10" fmla="*/ 1194 w 1195"/>
              <a:gd name="T11" fmla="*/ 2388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5" h="2389">
                <a:moveTo>
                  <a:pt x="1194" y="2388"/>
                </a:moveTo>
                <a:lnTo>
                  <a:pt x="1194" y="2388"/>
                </a:lnTo>
                <a:cubicBezTo>
                  <a:pt x="535" y="2388"/>
                  <a:pt x="0" y="1853"/>
                  <a:pt x="0" y="1194"/>
                </a:cubicBezTo>
                <a:lnTo>
                  <a:pt x="0" y="1194"/>
                </a:lnTo>
                <a:cubicBezTo>
                  <a:pt x="0" y="535"/>
                  <a:pt x="535" y="0"/>
                  <a:pt x="1194" y="0"/>
                </a:cubicBezTo>
                <a:lnTo>
                  <a:pt x="1194" y="238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ED0BD1C-BB58-45A8-80DA-294A9AEBC031}"/>
              </a:ext>
            </a:extLst>
          </p:cNvPr>
          <p:cNvSpPr txBox="1"/>
          <p:nvPr/>
        </p:nvSpPr>
        <p:spPr>
          <a:xfrm>
            <a:off x="4027595" y="1348322"/>
            <a:ext cx="692818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FD9365-C691-452E-B625-5E86CD0A3EE2}"/>
              </a:ext>
            </a:extLst>
          </p:cNvPr>
          <p:cNvSpPr txBox="1">
            <a:spLocks/>
          </p:cNvSpPr>
          <p:nvPr/>
        </p:nvSpPr>
        <p:spPr>
          <a:xfrm>
            <a:off x="4774744" y="1784546"/>
            <a:ext cx="2113145" cy="10156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PETICIONES DE 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INTERES 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GENERAL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155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68%</a:t>
            </a:r>
            <a:endParaRPr lang="es-CO" sz="1400" b="1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45514" y="1169669"/>
            <a:ext cx="3171328" cy="1716761"/>
            <a:chOff x="7932443" y="1668904"/>
            <a:chExt cx="3171328" cy="1716761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8EA2AD-9D73-4D17-BC66-15AAC41E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500" y="1668904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FC6F0CB-2C07-4833-9AF5-74B0B1B9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40" y="1917832"/>
              <a:ext cx="728628" cy="1099448"/>
            </a:xfrm>
            <a:custGeom>
              <a:avLst/>
              <a:gdLst>
                <a:gd name="T0" fmla="*/ 1481 w 1482"/>
                <a:gd name="T1" fmla="*/ 2174 h 2237"/>
                <a:gd name="T2" fmla="*/ 1481 w 1482"/>
                <a:gd name="T3" fmla="*/ 2174 h 2237"/>
                <a:gd name="T4" fmla="*/ 1118 w 1482"/>
                <a:gd name="T5" fmla="*/ 2236 h 2237"/>
                <a:gd name="T6" fmla="*/ 1118 w 1482"/>
                <a:gd name="T7" fmla="*/ 2236 h 2237"/>
                <a:gd name="T8" fmla="*/ 0 w 1482"/>
                <a:gd name="T9" fmla="*/ 1118 h 2237"/>
                <a:gd name="T10" fmla="*/ 0 w 1482"/>
                <a:gd name="T11" fmla="*/ 1118 h 2237"/>
                <a:gd name="T12" fmla="*/ 1118 w 1482"/>
                <a:gd name="T13" fmla="*/ 0 h 2237"/>
                <a:gd name="T14" fmla="*/ 1118 w 1482"/>
                <a:gd name="T15" fmla="*/ 0 h 2237"/>
                <a:gd name="T16" fmla="*/ 1481 w 1482"/>
                <a:gd name="T17" fmla="*/ 60 h 2237"/>
                <a:gd name="T18" fmla="*/ 1481 w 1482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2" h="2237">
                  <a:moveTo>
                    <a:pt x="1481" y="2174"/>
                  </a:moveTo>
                  <a:lnTo>
                    <a:pt x="1481" y="2174"/>
                  </a:lnTo>
                  <a:cubicBezTo>
                    <a:pt x="1367" y="2214"/>
                    <a:pt x="1243" y="2236"/>
                    <a:pt x="1118" y="2236"/>
                  </a:cubicBezTo>
                  <a:lnTo>
                    <a:pt x="1118" y="2236"/>
                  </a:lnTo>
                  <a:cubicBezTo>
                    <a:pt x="500" y="2236"/>
                    <a:pt x="0" y="1735"/>
                    <a:pt x="0" y="1118"/>
                  </a:cubicBezTo>
                  <a:lnTo>
                    <a:pt x="0" y="1118"/>
                  </a:lnTo>
                  <a:cubicBezTo>
                    <a:pt x="0" y="500"/>
                    <a:pt x="500" y="0"/>
                    <a:pt x="1118" y="0"/>
                  </a:cubicBezTo>
                  <a:lnTo>
                    <a:pt x="1118" y="0"/>
                  </a:lnTo>
                  <a:cubicBezTo>
                    <a:pt x="1245" y="0"/>
                    <a:pt x="1368" y="21"/>
                    <a:pt x="1481" y="60"/>
                  </a:cubicBezTo>
                  <a:lnTo>
                    <a:pt x="1481" y="2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1B19456-24B4-409B-921B-885C6B1E9723}"/>
                </a:ext>
              </a:extLst>
            </p:cNvPr>
            <p:cNvSpPr txBox="1"/>
            <p:nvPr/>
          </p:nvSpPr>
          <p:spPr>
            <a:xfrm>
              <a:off x="7932443" y="1958989"/>
              <a:ext cx="715260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B9CA683-ADE5-4933-863E-5D36955C4BB2}"/>
                </a:ext>
              </a:extLst>
            </p:cNvPr>
            <p:cNvSpPr txBox="1">
              <a:spLocks/>
            </p:cNvSpPr>
            <p:nvPr/>
          </p:nvSpPr>
          <p:spPr>
            <a:xfrm>
              <a:off x="8852867" y="2230866"/>
              <a:ext cx="2250904" cy="6555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QUEJAS 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0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lang="es-ES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8695" y="3010504"/>
            <a:ext cx="3144850" cy="1716762"/>
            <a:chOff x="955744" y="4448511"/>
            <a:chExt cx="3144850" cy="17167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0FE4677-7FF2-478B-889A-FF67E6B8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90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AE75B3E-B8B8-4401-B6FD-505A943F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27" y="4585902"/>
              <a:ext cx="730797" cy="1099446"/>
            </a:xfrm>
            <a:custGeom>
              <a:avLst/>
              <a:gdLst>
                <a:gd name="T0" fmla="*/ 1483 w 1484"/>
                <a:gd name="T1" fmla="*/ 2174 h 2237"/>
                <a:gd name="T2" fmla="*/ 1483 w 1484"/>
                <a:gd name="T3" fmla="*/ 2174 h 2237"/>
                <a:gd name="T4" fmla="*/ 1118 w 1484"/>
                <a:gd name="T5" fmla="*/ 2236 h 2237"/>
                <a:gd name="T6" fmla="*/ 1118 w 1484"/>
                <a:gd name="T7" fmla="*/ 2236 h 2237"/>
                <a:gd name="T8" fmla="*/ 0 w 1484"/>
                <a:gd name="T9" fmla="*/ 1117 h 2237"/>
                <a:gd name="T10" fmla="*/ 0 w 1484"/>
                <a:gd name="T11" fmla="*/ 1117 h 2237"/>
                <a:gd name="T12" fmla="*/ 1118 w 1484"/>
                <a:gd name="T13" fmla="*/ 0 h 2237"/>
                <a:gd name="T14" fmla="*/ 1118 w 1484"/>
                <a:gd name="T15" fmla="*/ 0 h 2237"/>
                <a:gd name="T16" fmla="*/ 1482 w 1484"/>
                <a:gd name="T17" fmla="*/ 60 h 2237"/>
                <a:gd name="T18" fmla="*/ 1483 w 1484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4" h="2237">
                  <a:moveTo>
                    <a:pt x="1483" y="2174"/>
                  </a:moveTo>
                  <a:lnTo>
                    <a:pt x="1483" y="2174"/>
                  </a:lnTo>
                  <a:cubicBezTo>
                    <a:pt x="1367" y="2213"/>
                    <a:pt x="1244" y="2236"/>
                    <a:pt x="1118" y="2236"/>
                  </a:cubicBezTo>
                  <a:lnTo>
                    <a:pt x="1118" y="2236"/>
                  </a:lnTo>
                  <a:cubicBezTo>
                    <a:pt x="501" y="2236"/>
                    <a:pt x="0" y="1735"/>
                    <a:pt x="0" y="1117"/>
                  </a:cubicBezTo>
                  <a:lnTo>
                    <a:pt x="0" y="1117"/>
                  </a:lnTo>
                  <a:cubicBezTo>
                    <a:pt x="0" y="499"/>
                    <a:pt x="501" y="0"/>
                    <a:pt x="1118" y="0"/>
                  </a:cubicBezTo>
                  <a:lnTo>
                    <a:pt x="1118" y="0"/>
                  </a:lnTo>
                  <a:cubicBezTo>
                    <a:pt x="1246" y="0"/>
                    <a:pt x="1368" y="20"/>
                    <a:pt x="1482" y="60"/>
                  </a:cubicBezTo>
                  <a:lnTo>
                    <a:pt x="1483" y="217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DF34DC6-B348-43B3-A58D-59BEF752D813}"/>
                </a:ext>
              </a:extLst>
            </p:cNvPr>
            <p:cNvSpPr txBox="1"/>
            <p:nvPr/>
          </p:nvSpPr>
          <p:spPr>
            <a:xfrm>
              <a:off x="955744" y="4568222"/>
              <a:ext cx="769763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100BD07C-5F6D-496F-B6C6-97C6D42CB4DD}"/>
                </a:ext>
              </a:extLst>
            </p:cNvPr>
            <p:cNvSpPr txBox="1">
              <a:spLocks/>
            </p:cNvSpPr>
            <p:nvPr/>
          </p:nvSpPr>
          <p:spPr>
            <a:xfrm>
              <a:off x="1813543" y="4695930"/>
              <a:ext cx="2235452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RECLAMOS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886687" y="3032955"/>
            <a:ext cx="3132458" cy="1716762"/>
            <a:chOff x="4335949" y="4448511"/>
            <a:chExt cx="3132458" cy="17167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D1CF841-6204-43DD-9919-89156C7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429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3F9F80-C3B2-4D13-9DDE-23F1EA75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949" y="4725443"/>
              <a:ext cx="830548" cy="1105952"/>
            </a:xfrm>
            <a:custGeom>
              <a:avLst/>
              <a:gdLst>
                <a:gd name="T0" fmla="*/ 1686 w 1687"/>
                <a:gd name="T1" fmla="*/ 2094 h 2247"/>
                <a:gd name="T2" fmla="*/ 1686 w 1687"/>
                <a:gd name="T3" fmla="*/ 2094 h 2247"/>
                <a:gd name="T4" fmla="*/ 1123 w 1687"/>
                <a:gd name="T5" fmla="*/ 2246 h 2247"/>
                <a:gd name="T6" fmla="*/ 1123 w 1687"/>
                <a:gd name="T7" fmla="*/ 2246 h 2247"/>
                <a:gd name="T8" fmla="*/ 0 w 1687"/>
                <a:gd name="T9" fmla="*/ 1123 h 2247"/>
                <a:gd name="T10" fmla="*/ 0 w 1687"/>
                <a:gd name="T11" fmla="*/ 1123 h 2247"/>
                <a:gd name="T12" fmla="*/ 1123 w 1687"/>
                <a:gd name="T13" fmla="*/ 0 h 2247"/>
                <a:gd name="T14" fmla="*/ 1123 w 1687"/>
                <a:gd name="T15" fmla="*/ 0 h 2247"/>
                <a:gd name="T16" fmla="*/ 1686 w 1687"/>
                <a:gd name="T17" fmla="*/ 151 h 2247"/>
                <a:gd name="T18" fmla="*/ 1686 w 1687"/>
                <a:gd name="T19" fmla="*/ 209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7" h="2247">
                  <a:moveTo>
                    <a:pt x="1686" y="2094"/>
                  </a:moveTo>
                  <a:lnTo>
                    <a:pt x="1686" y="2094"/>
                  </a:lnTo>
                  <a:cubicBezTo>
                    <a:pt x="1522" y="2188"/>
                    <a:pt x="1325" y="2246"/>
                    <a:pt x="1123" y="2246"/>
                  </a:cubicBezTo>
                  <a:lnTo>
                    <a:pt x="1123" y="2246"/>
                  </a:lnTo>
                  <a:cubicBezTo>
                    <a:pt x="503" y="2246"/>
                    <a:pt x="0" y="1743"/>
                    <a:pt x="0" y="1123"/>
                  </a:cubicBezTo>
                  <a:lnTo>
                    <a:pt x="0" y="1123"/>
                  </a:lnTo>
                  <a:cubicBezTo>
                    <a:pt x="0" y="503"/>
                    <a:pt x="503" y="0"/>
                    <a:pt x="1123" y="0"/>
                  </a:cubicBezTo>
                  <a:lnTo>
                    <a:pt x="1123" y="0"/>
                  </a:lnTo>
                  <a:cubicBezTo>
                    <a:pt x="1328" y="0"/>
                    <a:pt x="1521" y="55"/>
                    <a:pt x="1686" y="151"/>
                  </a:cubicBezTo>
                  <a:lnTo>
                    <a:pt x="1686" y="20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2287C18-F7CC-43B1-AE12-8B04FD860A8B}"/>
                </a:ext>
              </a:extLst>
            </p:cNvPr>
            <p:cNvSpPr txBox="1"/>
            <p:nvPr/>
          </p:nvSpPr>
          <p:spPr>
            <a:xfrm>
              <a:off x="4355571" y="4729811"/>
              <a:ext cx="753732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5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0C03989B-C1DB-4F9F-983A-B4F94031C634}"/>
                </a:ext>
              </a:extLst>
            </p:cNvPr>
            <p:cNvSpPr txBox="1">
              <a:spLocks/>
            </p:cNvSpPr>
            <p:nvPr/>
          </p:nvSpPr>
          <p:spPr>
            <a:xfrm>
              <a:off x="5290914" y="4914081"/>
              <a:ext cx="2177493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  SUGERENCIAS 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6283" y="3065083"/>
            <a:ext cx="3037192" cy="1716762"/>
            <a:chOff x="8025767" y="4253200"/>
            <a:chExt cx="3037192" cy="1716762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025767" y="4479921"/>
              <a:ext cx="750526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6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5"/>
              <a:ext cx="1854658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DENUNCIAS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6181" y="4781845"/>
            <a:ext cx="2955765" cy="1547497"/>
            <a:chOff x="8107194" y="4253200"/>
            <a:chExt cx="2955765" cy="1716762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107519" y="4479921"/>
              <a:ext cx="668774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4"/>
              <a:ext cx="1854658" cy="103456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OTRO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26%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33" y="4928136"/>
            <a:ext cx="1621012" cy="1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80" y="3228347"/>
            <a:ext cx="1646063" cy="17009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32" y="3205581"/>
            <a:ext cx="5735276" cy="21601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282" y="3332318"/>
            <a:ext cx="755656" cy="19078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368" y="3403244"/>
            <a:ext cx="1304657" cy="131075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28886" y="3345785"/>
            <a:ext cx="3995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Durante el mes de </a:t>
            </a:r>
            <a:r>
              <a:rPr lang="es-CO" sz="2000" dirty="0" smtClean="0"/>
              <a:t>Abril de 2022 </a:t>
            </a:r>
            <a:r>
              <a:rPr lang="es-CO" sz="2000" dirty="0"/>
              <a:t>la </a:t>
            </a:r>
            <a:r>
              <a:rPr lang="es-CO" sz="2000" dirty="0" smtClean="0"/>
              <a:t>modalidad de petición más </a:t>
            </a:r>
            <a:r>
              <a:rPr lang="es-CO" sz="2000" dirty="0"/>
              <a:t>representativa </a:t>
            </a:r>
            <a:r>
              <a:rPr lang="es-CO" sz="2000" dirty="0" smtClean="0"/>
              <a:t>fueron las </a:t>
            </a:r>
            <a:r>
              <a:rPr lang="es-CO" sz="2000" dirty="0"/>
              <a:t>peticiones de interés </a:t>
            </a:r>
            <a:r>
              <a:rPr lang="es-CO" sz="2000" dirty="0" smtClean="0"/>
              <a:t>particular  </a:t>
            </a:r>
            <a:r>
              <a:rPr lang="es-CO" sz="2000" dirty="0" smtClean="0"/>
              <a:t>con 155 </a:t>
            </a:r>
            <a:r>
              <a:rPr lang="es-CO" sz="2000" dirty="0"/>
              <a:t>solicitudes correspondiente al </a:t>
            </a:r>
            <a:r>
              <a:rPr lang="es-CO" sz="2000" dirty="0" smtClean="0"/>
              <a:t>68%.</a:t>
            </a:r>
            <a:endParaRPr lang="es-CO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2788" y="1332350"/>
            <a:ext cx="2389839" cy="2188654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46035"/>
              </p:ext>
            </p:extLst>
          </p:nvPr>
        </p:nvGraphicFramePr>
        <p:xfrm>
          <a:off x="1849682" y="191565"/>
          <a:ext cx="6734176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3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516" y="248776"/>
            <a:ext cx="29851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800" dirty="0">
                <a:latin typeface="MyriadPro-Regular" panose="020B0503030403020204" pitchFamily="34" charset="0"/>
              </a:rPr>
              <a:t>P Q R S 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3994727" y="433442"/>
            <a:ext cx="29371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MyriadPro-Regular" panose="020B0503030403020204" pitchFamily="34" charset="0"/>
              </a:rPr>
              <a:t>asignadas a dependencias</a:t>
            </a:r>
          </a:p>
          <a:p>
            <a:r>
              <a:rPr lang="es-CO" sz="1700" dirty="0">
                <a:latin typeface="MyriadPro-Regular" panose="020B0503030403020204" pitchFamily="34" charset="0"/>
              </a:rPr>
              <a:t>y grupos internos de trabajo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93" y="1519218"/>
            <a:ext cx="4356684" cy="21032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8220" y="1612462"/>
            <a:ext cx="759341" cy="191672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558541" y="1563067"/>
            <a:ext cx="29129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</a:t>
            </a:r>
            <a:r>
              <a:rPr lang="es-CO" dirty="0" smtClean="0"/>
              <a:t>83% </a:t>
            </a:r>
            <a:r>
              <a:rPr lang="es-CO" dirty="0"/>
              <a:t>de las </a:t>
            </a:r>
            <a:r>
              <a:rPr lang="es-CO" dirty="0" smtClean="0"/>
              <a:t>PQRSD fueron </a:t>
            </a:r>
            <a:r>
              <a:rPr lang="es-CO" dirty="0"/>
              <a:t>asignadas </a:t>
            </a:r>
            <a:r>
              <a:rPr lang="es-CO" dirty="0" smtClean="0"/>
              <a:t>a la Sala de docentes y sus grupos internos de trabajo, correspondientes a la asignación de asesores para las modalidades de trabajo de grados, permisos, solicitud de pasantes y aplazamiento de semestre. </a:t>
            </a:r>
            <a:endParaRPr lang="es-CO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741" y="3826727"/>
            <a:ext cx="2388883" cy="2188525"/>
          </a:xfrm>
          <a:prstGeom prst="rect">
            <a:avLst/>
          </a:prstGeom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14298"/>
              </p:ext>
            </p:extLst>
          </p:nvPr>
        </p:nvGraphicFramePr>
        <p:xfrm>
          <a:off x="806179" y="1233661"/>
          <a:ext cx="6018716" cy="324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Hoja de cálculo" r:id="rId6" imgW="5676948" imgH="3057696" progId="Excel.Sheet.12">
                  <p:embed/>
                </p:oleObj>
              </mc:Choice>
              <mc:Fallback>
                <p:oleObj name="Hoja de cálculo" r:id="rId6" imgW="5676948" imgH="30576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6179" y="1233661"/>
                        <a:ext cx="6018716" cy="3241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9423" y="3094391"/>
            <a:ext cx="10032023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CO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 las </a:t>
            </a: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14 </a:t>
            </a:r>
            <a:r>
              <a:rPr lang="es-CO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peticiones que no fueron </a:t>
            </a: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resueltas, 5 corresponden a solicitud de pasantes, asignación de asesores para modalidad de grado y permisos, </a:t>
            </a:r>
            <a:r>
              <a:rPr lang="es-CO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lo </a:t>
            </a: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anterior toda vez que los peticionarios no adjuntaban los documentos requeridos para el tramite respectivo, 1 petición corresponde a la solicitud de devolución, 2 solicitudes corresponden a la expedición de certificaciones laborales donde se requirió al solicitante el registro de pago correspondiente igualmente 3 solicitudes alledas a talento humano donde se requirió el pago respectivo para el tramite correspondiente  y copias de documentos asignadas a la Vicerrectoría Academica.</a:t>
            </a:r>
          </a:p>
          <a:p>
            <a:pPr algn="just">
              <a:lnSpc>
                <a:spcPct val="115000"/>
              </a:lnSpc>
            </a:pPr>
            <a:endParaRPr lang="es-CO" dirty="0" smtClean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Una vez se allegaron los documentos solicitados a los peticionarios se generaron las respuestas respectivas. </a:t>
            </a:r>
            <a:endParaRPr lang="es-CO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s-CO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Las </a:t>
            </a:r>
            <a:r>
              <a:rPr lang="es-CO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demás peticiones </a:t>
            </a: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fueron resultas respectivamente. </a:t>
            </a:r>
          </a:p>
          <a:p>
            <a:pPr algn="just">
              <a:lnSpc>
                <a:spcPct val="115000"/>
              </a:lnSpc>
            </a:pPr>
            <a:endParaRPr lang="es-CO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La </a:t>
            </a:r>
            <a:r>
              <a:rPr lang="es-CO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oficina de atención al usuario, realizo el respectivo seguimiento a estas peticiones, con el fin de que el funcionario responsable emita dentro de los términos la respuesta al usuario, </a:t>
            </a:r>
            <a:r>
              <a:rPr lang="es-CO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se </a:t>
            </a:r>
            <a:r>
              <a:rPr lang="es-CO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continuara con el respectivo seguimiento hasta la culminación del trámite.</a:t>
            </a:r>
            <a:endParaRPr lang="es-CO" sz="12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CO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es-CO" sz="12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654405"/>
              </p:ext>
            </p:extLst>
          </p:nvPr>
        </p:nvGraphicFramePr>
        <p:xfrm>
          <a:off x="3389434" y="212481"/>
          <a:ext cx="4572000" cy="267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481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13279"/>
              </p:ext>
            </p:extLst>
          </p:nvPr>
        </p:nvGraphicFramePr>
        <p:xfrm>
          <a:off x="2274278" y="3577126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036885" y="163592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Durante el presente mes no se presento ningún evento donde se</a:t>
            </a:r>
          </a:p>
          <a:p>
            <a:pPr algn="just"/>
            <a:r>
              <a:rPr lang="es-CO" dirty="0"/>
              <a:t>niega el acceso a la información de la entidad.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80" y="1365173"/>
            <a:ext cx="2834886" cy="25971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36885" y="235789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El </a:t>
            </a:r>
            <a:r>
              <a:rPr lang="es-CO" dirty="0" smtClean="0"/>
              <a:t>derecho de petición  se respondió al peticionario en los términos establecidos por la ley, respecto de la mediada </a:t>
            </a:r>
            <a:r>
              <a:rPr lang="es-CO" dirty="0"/>
              <a:t>cautelar  </a:t>
            </a:r>
            <a:r>
              <a:rPr lang="es-CO" dirty="0" smtClean="0"/>
              <a:t>Proceso 2022-00133 la dependencia respectiva notifico la repuesta al juzgado </a:t>
            </a:r>
            <a:r>
              <a:rPr lang="es-CO" smtClean="0"/>
              <a:t>correspondiente.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48" y="483661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latin typeface="MyriadPro-Regular" panose="020B0503030403020204" pitchFamily="34" charset="0"/>
              </a:rPr>
              <a:t>Recomendaciones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7" y="1573823"/>
            <a:ext cx="5081955" cy="1793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21265" y="1641536"/>
            <a:ext cx="3687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Solicitar al Grupo de Gestión</a:t>
            </a:r>
          </a:p>
          <a:p>
            <a:pPr algn="just"/>
            <a:r>
              <a:rPr lang="es-CO" dirty="0"/>
              <a:t>Documental </a:t>
            </a:r>
            <a:r>
              <a:rPr lang="es-CO" dirty="0" smtClean="0"/>
              <a:t>de la institución la </a:t>
            </a:r>
            <a:r>
              <a:rPr lang="es-CO" dirty="0"/>
              <a:t>socialización, a</a:t>
            </a:r>
          </a:p>
          <a:p>
            <a:pPr algn="just"/>
            <a:r>
              <a:rPr lang="es-CO" dirty="0"/>
              <a:t>todas las dependencias de la</a:t>
            </a:r>
          </a:p>
          <a:p>
            <a:pPr algn="just"/>
            <a:r>
              <a:rPr lang="es-CO" dirty="0"/>
              <a:t>Entidad, del </a:t>
            </a:r>
            <a:r>
              <a:rPr lang="es-CO" dirty="0" smtClean="0"/>
              <a:t>tiempo promedio de respuesta </a:t>
            </a:r>
            <a:endParaRPr lang="es-CO" dirty="0"/>
          </a:p>
          <a:p>
            <a:pPr algn="just"/>
            <a:r>
              <a:rPr lang="es-CO" dirty="0" smtClean="0"/>
              <a:t>De las PQRSD, en concordancia con lo dispuesto por la Ley </a:t>
            </a:r>
            <a:r>
              <a:rPr lang="es-CO" dirty="0"/>
              <a:t>1755 de </a:t>
            </a:r>
            <a:r>
              <a:rPr lang="es-CO" dirty="0" smtClean="0"/>
              <a:t>2015. </a:t>
            </a:r>
            <a:endParaRPr lang="es-CO" dirty="0"/>
          </a:p>
          <a:p>
            <a:endParaRPr lang="es-CO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4" y="169103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30" y="182046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48272" y="2023930"/>
            <a:ext cx="39305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0" y="1678894"/>
            <a:ext cx="794352" cy="1583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00" y="3843209"/>
            <a:ext cx="4907991" cy="21033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9" y="3958926"/>
            <a:ext cx="1646063" cy="1700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31" y="4154014"/>
            <a:ext cx="1304657" cy="131075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105988" y="4006015"/>
            <a:ext cx="3687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Desde la dependencia de Control Interno del Instituto Tecnológico del Putumayo generar  un acto administrativo para el seguimiento continuo de las PQRSD direccionadas a las dependencias respectiva, con el fin cumplir con los términos de respuesta establecidos por la ley. </a:t>
            </a:r>
            <a:endParaRPr lang="es-CO" dirty="0"/>
          </a:p>
          <a:p>
            <a:endParaRPr lang="es-CO" dirty="0"/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128362" y="4368543"/>
            <a:ext cx="5164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716" y="3933182"/>
            <a:ext cx="759341" cy="191672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359" y="1070217"/>
            <a:ext cx="2837534" cy="26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8626</TotalTime>
  <Words>738</Words>
  <Application>Microsoft Office PowerPoint</Application>
  <PresentationFormat>Panorámica</PresentationFormat>
  <Paragraphs>109</Paragraphs>
  <Slides>9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Poppins SemiBold</vt:lpstr>
      <vt:lpstr>Open Sans Light</vt:lpstr>
      <vt:lpstr>MyriadPro-Regular</vt:lpstr>
      <vt:lpstr>Arial</vt:lpstr>
      <vt:lpstr>Times New Roman</vt:lpstr>
      <vt:lpstr>League Spartan</vt:lpstr>
      <vt:lpstr>MS Mincho</vt:lpstr>
      <vt:lpstr>Calibri</vt:lpstr>
      <vt:lpstr>Cambria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3-26</cp:lastModifiedBy>
  <cp:revision>162</cp:revision>
  <dcterms:created xsi:type="dcterms:W3CDTF">2021-09-26T15:48:41Z</dcterms:created>
  <dcterms:modified xsi:type="dcterms:W3CDTF">2023-07-13T21:41:44Z</dcterms:modified>
</cp:coreProperties>
</file>